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sldIdLst>
    <p:sldId id="256" r:id="rId2"/>
    <p:sldId id="275" r:id="rId3"/>
    <p:sldId id="276" r:id="rId4"/>
    <p:sldId id="278" r:id="rId5"/>
    <p:sldId id="277" r:id="rId6"/>
    <p:sldId id="280" r:id="rId7"/>
    <p:sldId id="279" r:id="rId8"/>
    <p:sldId id="281" r:id="rId9"/>
    <p:sldId id="260" r:id="rId10"/>
    <p:sldId id="268" r:id="rId11"/>
    <p:sldId id="269" r:id="rId12"/>
    <p:sldId id="270" r:id="rId13"/>
    <p:sldId id="271" r:id="rId14"/>
    <p:sldId id="272" r:id="rId15"/>
    <p:sldId id="273" r:id="rId16"/>
    <p:sldId id="282" r:id="rId17"/>
    <p:sldId id="283"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82" autoAdjust="0"/>
    <p:restoredTop sz="94660"/>
  </p:normalViewPr>
  <p:slideViewPr>
    <p:cSldViewPr snapToGrid="0">
      <p:cViewPr varScale="1">
        <p:scale>
          <a:sx n="65" d="100"/>
          <a:sy n="65"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F307AC4-7A6B-4AE6-9BCC-88D949E8E5A8}" type="datetimeFigureOut">
              <a:rPr lang="en-US" smtClean="0"/>
              <a:t>2/18/2025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9BCE241-CF3B-4659-85DF-4730F6283013}" type="slidenum">
              <a:rPr lang="en-US" smtClean="0"/>
              <a:t>‹#›</a:t>
            </a:fld>
            <a:endParaRPr lang="en-US"/>
          </a:p>
        </p:txBody>
      </p:sp>
    </p:spTree>
    <p:extLst>
      <p:ext uri="{BB962C8B-B14F-4D97-AF65-F5344CB8AC3E}">
        <p14:creationId xmlns:p14="http://schemas.microsoft.com/office/powerpoint/2010/main" val="3704554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Psalm 78:5 says “to teach” or “to make known” in the </a:t>
            </a:r>
            <a:r>
              <a:rPr lang="en-US" dirty="0" err="1"/>
              <a:t>Hiphil</a:t>
            </a:r>
            <a:r>
              <a:rPr lang="en-US" dirty="0"/>
              <a:t> stem (causative; i.e., forefathers were to cause their children to know). In 78:6, so that the next generation “would know them” is imperfect (i.e., continual action). So, the forefather were to cause their children to know so that they next generations could continue knowing. How many of us remember every fact told to us by our parents, teachers, pastors? No one does. However, learning how to do things for ourselves, when taught by others, can keep us going and going.</a:t>
            </a:r>
          </a:p>
        </p:txBody>
      </p:sp>
      <p:sp>
        <p:nvSpPr>
          <p:cNvPr id="4" name="Slide Number Placeholder 3"/>
          <p:cNvSpPr>
            <a:spLocks noGrp="1"/>
          </p:cNvSpPr>
          <p:nvPr>
            <p:ph type="sldNum" sz="quarter" idx="5"/>
          </p:nvPr>
        </p:nvSpPr>
        <p:spPr/>
        <p:txBody>
          <a:bodyPr/>
          <a:lstStyle/>
          <a:p>
            <a:fld id="{F9BCE241-CF3B-4659-85DF-4730F6283013}" type="slidenum">
              <a:rPr lang="en-US" smtClean="0"/>
              <a:t>5</a:t>
            </a:fld>
            <a:endParaRPr lang="en-US"/>
          </a:p>
        </p:txBody>
      </p:sp>
    </p:spTree>
    <p:extLst>
      <p:ext uri="{BB962C8B-B14F-4D97-AF65-F5344CB8AC3E}">
        <p14:creationId xmlns:p14="http://schemas.microsoft.com/office/powerpoint/2010/main" val="3362464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330354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911942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06840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337963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38267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542541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3921566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157439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323716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D76B6B-9E8C-463E-8A03-E0B1BB9225EE}"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3617148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D76B6B-9E8C-463E-8A03-E0B1BB9225EE}"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26715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D76B6B-9E8C-463E-8A03-E0B1BB9225EE}" type="datetimeFigureOut">
              <a:rPr lang="en-US" smtClean="0"/>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681766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D76B6B-9E8C-463E-8A03-E0B1BB9225EE}" type="datetimeFigureOut">
              <a:rPr lang="en-US" smtClean="0"/>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4230517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D76B6B-9E8C-463E-8A03-E0B1BB9225EE}" type="datetimeFigureOut">
              <a:rPr lang="en-US" smtClean="0"/>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73949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D76B6B-9E8C-463E-8A03-E0B1BB9225EE}"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FBD56-BC78-402C-ABC8-A9D194F33FF3}" type="slidenum">
              <a:rPr lang="en-US" smtClean="0"/>
              <a:t>‹#›</a:t>
            </a:fld>
            <a:endParaRPr lang="en-US"/>
          </a:p>
        </p:txBody>
      </p:sp>
    </p:spTree>
    <p:extLst>
      <p:ext uri="{BB962C8B-B14F-4D97-AF65-F5344CB8AC3E}">
        <p14:creationId xmlns:p14="http://schemas.microsoft.com/office/powerpoint/2010/main" val="160158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FBD56-BC78-402C-ABC8-A9D194F33FF3}" type="slidenum">
              <a:rPr lang="en-US" smtClean="0"/>
              <a:t>‹#›</a:t>
            </a:fld>
            <a:endParaRPr lang="en-US"/>
          </a:p>
        </p:txBody>
      </p:sp>
      <p:sp>
        <p:nvSpPr>
          <p:cNvPr id="5" name="Date Placeholder 4"/>
          <p:cNvSpPr>
            <a:spLocks noGrp="1"/>
          </p:cNvSpPr>
          <p:nvPr>
            <p:ph type="dt" sz="half" idx="10"/>
          </p:nvPr>
        </p:nvSpPr>
        <p:spPr/>
        <p:txBody>
          <a:bodyPr/>
          <a:lstStyle/>
          <a:p>
            <a:fld id="{BAD76B6B-9E8C-463E-8A03-E0B1BB9225EE}" type="datetimeFigureOut">
              <a:rPr lang="en-US" smtClean="0"/>
              <a:t>2/18/2025</a:t>
            </a:fld>
            <a:endParaRPr lang="en-US"/>
          </a:p>
        </p:txBody>
      </p:sp>
    </p:spTree>
    <p:extLst>
      <p:ext uri="{BB962C8B-B14F-4D97-AF65-F5344CB8AC3E}">
        <p14:creationId xmlns:p14="http://schemas.microsoft.com/office/powerpoint/2010/main" val="2426943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D76B6B-9E8C-463E-8A03-E0B1BB9225EE}" type="datetimeFigureOut">
              <a:rPr lang="en-US" smtClean="0"/>
              <a:t>2/18/2025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AEFBD56-BC78-402C-ABC8-A9D194F33FF3}" type="slidenum">
              <a:rPr lang="en-US" smtClean="0"/>
              <a:t>‹#›</a:t>
            </a:fld>
            <a:endParaRPr lang="en-US"/>
          </a:p>
        </p:txBody>
      </p:sp>
    </p:spTree>
    <p:extLst>
      <p:ext uri="{BB962C8B-B14F-4D97-AF65-F5344CB8AC3E}">
        <p14:creationId xmlns:p14="http://schemas.microsoft.com/office/powerpoint/2010/main" val="149062846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7BD1E-7016-697D-F2D5-46508A3693CB}"/>
              </a:ext>
            </a:extLst>
          </p:cNvPr>
          <p:cNvSpPr>
            <a:spLocks noGrp="1"/>
          </p:cNvSpPr>
          <p:nvPr>
            <p:ph type="ctrTitle"/>
          </p:nvPr>
        </p:nvSpPr>
        <p:spPr/>
        <p:txBody>
          <a:bodyPr/>
          <a:lstStyle/>
          <a:p>
            <a:r>
              <a:rPr lang="en-US" dirty="0"/>
              <a:t>How to Study the Bible </a:t>
            </a:r>
          </a:p>
        </p:txBody>
      </p:sp>
      <p:sp>
        <p:nvSpPr>
          <p:cNvPr id="3" name="Subtitle 2">
            <a:extLst>
              <a:ext uri="{FF2B5EF4-FFF2-40B4-BE49-F238E27FC236}">
                <a16:creationId xmlns:a16="http://schemas.microsoft.com/office/drawing/2014/main" id="{7F87AD69-A701-3844-4107-6DEF8133FB4F}"/>
              </a:ext>
            </a:extLst>
          </p:cNvPr>
          <p:cNvSpPr>
            <a:spLocks noGrp="1"/>
          </p:cNvSpPr>
          <p:nvPr>
            <p:ph type="subTitle" idx="1"/>
          </p:nvPr>
        </p:nvSpPr>
        <p:spPr/>
        <p:txBody>
          <a:bodyPr>
            <a:normAutofit fontScale="85000" lnSpcReduction="20000"/>
          </a:bodyPr>
          <a:lstStyle/>
          <a:p>
            <a:r>
              <a:rPr lang="en-US" sz="4000" dirty="0"/>
              <a:t>Grace Baptist Church, </a:t>
            </a:r>
          </a:p>
          <a:p>
            <a:r>
              <a:rPr lang="en-US" sz="4000" dirty="0"/>
              <a:t>Russellville, AR</a:t>
            </a:r>
          </a:p>
        </p:txBody>
      </p:sp>
    </p:spTree>
    <p:extLst>
      <p:ext uri="{BB962C8B-B14F-4D97-AF65-F5344CB8AC3E}">
        <p14:creationId xmlns:p14="http://schemas.microsoft.com/office/powerpoint/2010/main" val="2481173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DBFE-6AE4-7854-A15B-F64CC46436E1}"/>
              </a:ext>
            </a:extLst>
          </p:cNvPr>
          <p:cNvSpPr>
            <a:spLocks noGrp="1"/>
          </p:cNvSpPr>
          <p:nvPr>
            <p:ph type="title"/>
          </p:nvPr>
        </p:nvSpPr>
        <p:spPr/>
        <p:txBody>
          <a:bodyPr>
            <a:normAutofit fontScale="90000"/>
          </a:bodyPr>
          <a:lstStyle/>
          <a:p>
            <a:r>
              <a:rPr lang="en-US" dirty="0"/>
              <a:t>Bloom’s Taxonomy: </a:t>
            </a:r>
            <a:br>
              <a:rPr lang="en-US" dirty="0"/>
            </a:br>
            <a:r>
              <a:rPr lang="en-US" sz="4400" dirty="0"/>
              <a:t>Remembering/Knowledge</a:t>
            </a:r>
            <a:br>
              <a:rPr lang="en-US" sz="4400" dirty="0"/>
            </a:br>
            <a:endParaRPr lang="en-US" dirty="0"/>
          </a:p>
        </p:txBody>
      </p:sp>
      <p:sp>
        <p:nvSpPr>
          <p:cNvPr id="3" name="Content Placeholder 2">
            <a:extLst>
              <a:ext uri="{FF2B5EF4-FFF2-40B4-BE49-F238E27FC236}">
                <a16:creationId xmlns:a16="http://schemas.microsoft.com/office/drawing/2014/main" id="{1A96033D-D86E-E89B-EA0F-5AC2E22A3180}"/>
              </a:ext>
            </a:extLst>
          </p:cNvPr>
          <p:cNvSpPr>
            <a:spLocks noGrp="1"/>
          </p:cNvSpPr>
          <p:nvPr>
            <p:ph idx="1"/>
          </p:nvPr>
        </p:nvSpPr>
        <p:spPr/>
        <p:txBody>
          <a:bodyPr>
            <a:normAutofit/>
          </a:bodyPr>
          <a:lstStyle/>
          <a:p>
            <a:r>
              <a:rPr lang="en-US" sz="4800" dirty="0"/>
              <a:t>Remember, recognize, memorize</a:t>
            </a:r>
          </a:p>
          <a:p>
            <a:r>
              <a:rPr lang="en-US" sz="4800" dirty="0"/>
              <a:t>Who? What? Where? When? </a:t>
            </a:r>
          </a:p>
          <a:p>
            <a:r>
              <a:rPr lang="en-US" sz="4800" dirty="0"/>
              <a:t>Describe</a:t>
            </a:r>
          </a:p>
        </p:txBody>
      </p:sp>
    </p:spTree>
    <p:extLst>
      <p:ext uri="{BB962C8B-B14F-4D97-AF65-F5344CB8AC3E}">
        <p14:creationId xmlns:p14="http://schemas.microsoft.com/office/powerpoint/2010/main" val="441630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E8A4B-1C96-5318-4FF2-91E0745941ED}"/>
              </a:ext>
            </a:extLst>
          </p:cNvPr>
          <p:cNvSpPr>
            <a:spLocks noGrp="1"/>
          </p:cNvSpPr>
          <p:nvPr>
            <p:ph type="title"/>
          </p:nvPr>
        </p:nvSpPr>
        <p:spPr/>
        <p:txBody>
          <a:bodyPr>
            <a:normAutofit fontScale="90000"/>
          </a:bodyPr>
          <a:lstStyle/>
          <a:p>
            <a:r>
              <a:rPr lang="en-US" dirty="0"/>
              <a:t>Bloom’s Taxonomy; </a:t>
            </a:r>
            <a:r>
              <a:rPr lang="en-US" sz="4400" dirty="0"/>
              <a:t>Comprehension/Understanding</a:t>
            </a:r>
            <a:br>
              <a:rPr lang="en-US" sz="4400" dirty="0"/>
            </a:br>
            <a:r>
              <a:rPr lang="en-US" dirty="0"/>
              <a:t>	</a:t>
            </a:r>
          </a:p>
        </p:txBody>
      </p:sp>
      <p:sp>
        <p:nvSpPr>
          <p:cNvPr id="3" name="Content Placeholder 2">
            <a:extLst>
              <a:ext uri="{FF2B5EF4-FFF2-40B4-BE49-F238E27FC236}">
                <a16:creationId xmlns:a16="http://schemas.microsoft.com/office/drawing/2014/main" id="{1F120DCB-1575-E9A2-7DFB-7BB5678C5147}"/>
              </a:ext>
            </a:extLst>
          </p:cNvPr>
          <p:cNvSpPr>
            <a:spLocks noGrp="1"/>
          </p:cNvSpPr>
          <p:nvPr>
            <p:ph idx="1"/>
          </p:nvPr>
        </p:nvSpPr>
        <p:spPr/>
        <p:txBody>
          <a:bodyPr>
            <a:normAutofit/>
          </a:bodyPr>
          <a:lstStyle/>
          <a:p>
            <a:r>
              <a:rPr lang="en-US" sz="4800" dirty="0"/>
              <a:t>Interpret, Describe accurately in own words</a:t>
            </a:r>
          </a:p>
          <a:p>
            <a:r>
              <a:rPr lang="en-US" sz="4800" dirty="0"/>
              <a:t>Retell . . . </a:t>
            </a:r>
          </a:p>
        </p:txBody>
      </p:sp>
    </p:spTree>
    <p:extLst>
      <p:ext uri="{BB962C8B-B14F-4D97-AF65-F5344CB8AC3E}">
        <p14:creationId xmlns:p14="http://schemas.microsoft.com/office/powerpoint/2010/main" val="2085009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A055A-E572-B21C-7AA9-800AA89DF7FD}"/>
              </a:ext>
            </a:extLst>
          </p:cNvPr>
          <p:cNvSpPr>
            <a:spLocks noGrp="1"/>
          </p:cNvSpPr>
          <p:nvPr>
            <p:ph type="title"/>
          </p:nvPr>
        </p:nvSpPr>
        <p:spPr/>
        <p:txBody>
          <a:bodyPr/>
          <a:lstStyle/>
          <a:p>
            <a:r>
              <a:rPr lang="en-US" dirty="0"/>
              <a:t>Bloom’s Taxonomy: Application</a:t>
            </a:r>
          </a:p>
        </p:txBody>
      </p:sp>
      <p:sp>
        <p:nvSpPr>
          <p:cNvPr id="3" name="Content Placeholder 2">
            <a:extLst>
              <a:ext uri="{FF2B5EF4-FFF2-40B4-BE49-F238E27FC236}">
                <a16:creationId xmlns:a16="http://schemas.microsoft.com/office/drawing/2014/main" id="{B03FAAFB-446F-5E99-01E9-AE9145DAAF78}"/>
              </a:ext>
            </a:extLst>
          </p:cNvPr>
          <p:cNvSpPr>
            <a:spLocks noGrp="1"/>
          </p:cNvSpPr>
          <p:nvPr>
            <p:ph idx="1"/>
          </p:nvPr>
        </p:nvSpPr>
        <p:spPr/>
        <p:txBody>
          <a:bodyPr>
            <a:normAutofit fontScale="77500" lnSpcReduction="20000"/>
          </a:bodyPr>
          <a:lstStyle/>
          <a:p>
            <a:r>
              <a:rPr lang="en-US" sz="6000" dirty="0"/>
              <a:t>Problem solving</a:t>
            </a:r>
          </a:p>
          <a:p>
            <a:r>
              <a:rPr lang="en-US" sz="6000" dirty="0"/>
              <a:t>How is . . . an example of . . . ?</a:t>
            </a:r>
          </a:p>
          <a:p>
            <a:r>
              <a:rPr lang="en-US" sz="6000" dirty="0"/>
              <a:t>How is . . .  Related to . . . ?</a:t>
            </a:r>
          </a:p>
          <a:p>
            <a:r>
              <a:rPr lang="en-US" sz="6000" dirty="0"/>
              <a:t>Why is . . .  Significant?</a:t>
            </a:r>
          </a:p>
        </p:txBody>
      </p:sp>
    </p:spTree>
    <p:extLst>
      <p:ext uri="{BB962C8B-B14F-4D97-AF65-F5344CB8AC3E}">
        <p14:creationId xmlns:p14="http://schemas.microsoft.com/office/powerpoint/2010/main" val="2400951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FADFA-3F26-E741-16DB-65AA16E97EE9}"/>
              </a:ext>
            </a:extLst>
          </p:cNvPr>
          <p:cNvSpPr>
            <a:spLocks noGrp="1"/>
          </p:cNvSpPr>
          <p:nvPr>
            <p:ph type="title"/>
          </p:nvPr>
        </p:nvSpPr>
        <p:spPr/>
        <p:txBody>
          <a:bodyPr/>
          <a:lstStyle/>
          <a:p>
            <a:r>
              <a:rPr lang="en-US" dirty="0"/>
              <a:t>Bloom’s Taxonomy: Analysis</a:t>
            </a:r>
          </a:p>
        </p:txBody>
      </p:sp>
      <p:sp>
        <p:nvSpPr>
          <p:cNvPr id="3" name="Content Placeholder 2">
            <a:extLst>
              <a:ext uri="{FF2B5EF4-FFF2-40B4-BE49-F238E27FC236}">
                <a16:creationId xmlns:a16="http://schemas.microsoft.com/office/drawing/2014/main" id="{5FCB9860-0F04-F197-25A5-4554C8718EEF}"/>
              </a:ext>
            </a:extLst>
          </p:cNvPr>
          <p:cNvSpPr>
            <a:spLocks noGrp="1"/>
          </p:cNvSpPr>
          <p:nvPr>
            <p:ph idx="1"/>
          </p:nvPr>
        </p:nvSpPr>
        <p:spPr/>
        <p:txBody>
          <a:bodyPr>
            <a:noAutofit/>
          </a:bodyPr>
          <a:lstStyle/>
          <a:p>
            <a:r>
              <a:rPr lang="en-US" sz="3600" dirty="0"/>
              <a:t>Finding structures; Identify motives</a:t>
            </a:r>
          </a:p>
          <a:p>
            <a:r>
              <a:rPr lang="en-US" sz="3600" dirty="0"/>
              <a:t>What are the parts or features of . . . ?</a:t>
            </a:r>
          </a:p>
          <a:p>
            <a:r>
              <a:rPr lang="en-US" sz="3600" dirty="0"/>
              <a:t>Classify . . . According to . . . ?</a:t>
            </a:r>
          </a:p>
          <a:p>
            <a:r>
              <a:rPr lang="en-US" sz="3600" dirty="0"/>
              <a:t>Outline/diagram</a:t>
            </a:r>
          </a:p>
          <a:p>
            <a:r>
              <a:rPr lang="en-US" sz="3600" dirty="0"/>
              <a:t>How does . . . Compare/contrast with . . . ?</a:t>
            </a:r>
          </a:p>
          <a:p>
            <a:r>
              <a:rPr lang="en-US" sz="3600" dirty="0"/>
              <a:t>What evidence can you list for . . .?</a:t>
            </a:r>
          </a:p>
        </p:txBody>
      </p:sp>
    </p:spTree>
    <p:extLst>
      <p:ext uri="{BB962C8B-B14F-4D97-AF65-F5344CB8AC3E}">
        <p14:creationId xmlns:p14="http://schemas.microsoft.com/office/powerpoint/2010/main" val="800765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63426-4586-D82A-DDBD-09FE3D51B4F8}"/>
              </a:ext>
            </a:extLst>
          </p:cNvPr>
          <p:cNvSpPr>
            <a:spLocks noGrp="1"/>
          </p:cNvSpPr>
          <p:nvPr>
            <p:ph type="title"/>
          </p:nvPr>
        </p:nvSpPr>
        <p:spPr/>
        <p:txBody>
          <a:bodyPr/>
          <a:lstStyle/>
          <a:p>
            <a:r>
              <a:rPr lang="en-US" dirty="0"/>
              <a:t>Bloom’s Taxonomy: Synthesis/Evaluate</a:t>
            </a:r>
          </a:p>
        </p:txBody>
      </p:sp>
      <p:sp>
        <p:nvSpPr>
          <p:cNvPr id="3" name="Content Placeholder 2">
            <a:extLst>
              <a:ext uri="{FF2B5EF4-FFF2-40B4-BE49-F238E27FC236}">
                <a16:creationId xmlns:a16="http://schemas.microsoft.com/office/drawing/2014/main" id="{8F268CF3-0648-5E0B-6645-E729EC9CB5EB}"/>
              </a:ext>
            </a:extLst>
          </p:cNvPr>
          <p:cNvSpPr>
            <a:spLocks noGrp="1"/>
          </p:cNvSpPr>
          <p:nvPr>
            <p:ph idx="1"/>
          </p:nvPr>
        </p:nvSpPr>
        <p:spPr/>
        <p:txBody>
          <a:bodyPr>
            <a:noAutofit/>
          </a:bodyPr>
          <a:lstStyle/>
          <a:p>
            <a:r>
              <a:rPr lang="en-US" sz="2800" dirty="0"/>
              <a:t>Present and defend opinions</a:t>
            </a:r>
          </a:p>
          <a:p>
            <a:r>
              <a:rPr lang="en-US" sz="2800" dirty="0"/>
              <a:t>Make judgments about validity and quality of information</a:t>
            </a:r>
          </a:p>
          <a:p>
            <a:r>
              <a:rPr lang="en-US" sz="2800" dirty="0"/>
              <a:t>Do you agree with . . . ?</a:t>
            </a:r>
          </a:p>
          <a:p>
            <a:r>
              <a:rPr lang="en-US" sz="2800" dirty="0"/>
              <a:t>What do you think about . . . ?</a:t>
            </a:r>
          </a:p>
          <a:p>
            <a:r>
              <a:rPr lang="en-US" sz="2800" dirty="0"/>
              <a:t>What is the most important . . . ?</a:t>
            </a:r>
          </a:p>
          <a:p>
            <a:r>
              <a:rPr lang="en-US" sz="2800" dirty="0"/>
              <a:t>Place the following in order of importance </a:t>
            </a:r>
          </a:p>
          <a:p>
            <a:r>
              <a:rPr lang="en-US" sz="2800" dirty="0"/>
              <a:t>What criteria would you use to decide about . . . ?</a:t>
            </a:r>
          </a:p>
        </p:txBody>
      </p:sp>
    </p:spTree>
    <p:extLst>
      <p:ext uri="{BB962C8B-B14F-4D97-AF65-F5344CB8AC3E}">
        <p14:creationId xmlns:p14="http://schemas.microsoft.com/office/powerpoint/2010/main" val="3507954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B9B8-A46F-322A-04ED-5099637B15B8}"/>
              </a:ext>
            </a:extLst>
          </p:cNvPr>
          <p:cNvSpPr>
            <a:spLocks noGrp="1"/>
          </p:cNvSpPr>
          <p:nvPr>
            <p:ph type="title"/>
          </p:nvPr>
        </p:nvSpPr>
        <p:spPr/>
        <p:txBody>
          <a:bodyPr/>
          <a:lstStyle/>
          <a:p>
            <a:r>
              <a:rPr lang="en-US" dirty="0"/>
              <a:t>Bloom’s Taxonomy: Create</a:t>
            </a:r>
          </a:p>
        </p:txBody>
      </p:sp>
      <p:sp>
        <p:nvSpPr>
          <p:cNvPr id="3" name="Content Placeholder 2">
            <a:extLst>
              <a:ext uri="{FF2B5EF4-FFF2-40B4-BE49-F238E27FC236}">
                <a16:creationId xmlns:a16="http://schemas.microsoft.com/office/drawing/2014/main" id="{CF93AA41-CBC7-4FF4-9232-DF3C4496CF37}"/>
              </a:ext>
            </a:extLst>
          </p:cNvPr>
          <p:cNvSpPr>
            <a:spLocks noGrp="1"/>
          </p:cNvSpPr>
          <p:nvPr>
            <p:ph idx="1"/>
          </p:nvPr>
        </p:nvSpPr>
        <p:spPr/>
        <p:txBody>
          <a:bodyPr>
            <a:normAutofit/>
          </a:bodyPr>
          <a:lstStyle/>
          <a:p>
            <a:r>
              <a:rPr lang="en-US" sz="3200" dirty="0"/>
              <a:t>Combining information to create an original product</a:t>
            </a:r>
          </a:p>
          <a:p>
            <a:r>
              <a:rPr lang="en-US" sz="3200" dirty="0"/>
              <a:t>Combine ideas to create a new whole</a:t>
            </a:r>
          </a:p>
          <a:p>
            <a:r>
              <a:rPr lang="en-US" sz="3200" dirty="0"/>
              <a:t>What would you predict/infer from . . .?</a:t>
            </a:r>
          </a:p>
          <a:p>
            <a:r>
              <a:rPr lang="en-US" sz="3200" dirty="0"/>
              <a:t>What ideas can you add to . . . ?</a:t>
            </a:r>
          </a:p>
          <a:p>
            <a:r>
              <a:rPr lang="en-US" sz="3200" dirty="0"/>
              <a:t>What solutions would you suggest for . . . ?</a:t>
            </a:r>
          </a:p>
        </p:txBody>
      </p:sp>
    </p:spTree>
    <p:extLst>
      <p:ext uri="{BB962C8B-B14F-4D97-AF65-F5344CB8AC3E}">
        <p14:creationId xmlns:p14="http://schemas.microsoft.com/office/powerpoint/2010/main" val="1404352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96887-5206-1B82-E1EB-66916587004D}"/>
              </a:ext>
            </a:extLst>
          </p:cNvPr>
          <p:cNvSpPr>
            <a:spLocks noGrp="1"/>
          </p:cNvSpPr>
          <p:nvPr>
            <p:ph type="title"/>
          </p:nvPr>
        </p:nvSpPr>
        <p:spPr/>
        <p:txBody>
          <a:bodyPr>
            <a:normAutofit/>
          </a:bodyPr>
          <a:lstStyle/>
          <a:p>
            <a:r>
              <a:rPr lang="en-US" dirty="0"/>
              <a:t>Five Phases of Disciple Making</a:t>
            </a:r>
            <a:br>
              <a:rPr lang="en-US" dirty="0"/>
            </a:br>
            <a:r>
              <a:rPr lang="en-US" sz="2000" dirty="0"/>
              <a:t>(A Strategic Model for Disciple Building by Bob Dukes)</a:t>
            </a:r>
          </a:p>
        </p:txBody>
      </p:sp>
      <p:sp>
        <p:nvSpPr>
          <p:cNvPr id="3" name="Content Placeholder 2">
            <a:extLst>
              <a:ext uri="{FF2B5EF4-FFF2-40B4-BE49-F238E27FC236}">
                <a16:creationId xmlns:a16="http://schemas.microsoft.com/office/drawing/2014/main" id="{C19CC8C2-C301-860D-4F43-0330C70B6E11}"/>
              </a:ext>
            </a:extLst>
          </p:cNvPr>
          <p:cNvSpPr>
            <a:spLocks noGrp="1"/>
          </p:cNvSpPr>
          <p:nvPr>
            <p:ph idx="1"/>
          </p:nvPr>
        </p:nvSpPr>
        <p:spPr/>
        <p:txBody>
          <a:bodyPr>
            <a:normAutofit/>
          </a:bodyPr>
          <a:lstStyle/>
          <a:p>
            <a:r>
              <a:rPr lang="en-US" sz="4000" dirty="0"/>
              <a:t>Establishing Faith</a:t>
            </a:r>
          </a:p>
          <a:p>
            <a:r>
              <a:rPr lang="en-US" sz="4000" dirty="0"/>
              <a:t>Laying Foundations</a:t>
            </a:r>
          </a:p>
          <a:p>
            <a:r>
              <a:rPr lang="en-US" sz="4000" dirty="0"/>
              <a:t>Equipping for Ministry</a:t>
            </a:r>
          </a:p>
          <a:p>
            <a:r>
              <a:rPr lang="en-US" sz="4000" dirty="0"/>
              <a:t>Developing Leaders</a:t>
            </a:r>
          </a:p>
          <a:p>
            <a:r>
              <a:rPr lang="en-US" sz="4000" dirty="0"/>
              <a:t>Deploying Mature Leaders</a:t>
            </a:r>
          </a:p>
        </p:txBody>
      </p:sp>
    </p:spTree>
    <p:extLst>
      <p:ext uri="{BB962C8B-B14F-4D97-AF65-F5344CB8AC3E}">
        <p14:creationId xmlns:p14="http://schemas.microsoft.com/office/powerpoint/2010/main" val="407681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FAA28-9075-98C3-B9B0-873B5B12656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787BECE-D63C-B25E-1397-10124BB8A75A}"/>
              </a:ext>
            </a:extLst>
          </p:cNvPr>
          <p:cNvSpPr>
            <a:spLocks noGrp="1"/>
          </p:cNvSpPr>
          <p:nvPr>
            <p:ph idx="1"/>
          </p:nvPr>
        </p:nvSpPr>
        <p:spPr/>
        <p:txBody>
          <a:bodyPr>
            <a:normAutofit/>
          </a:bodyPr>
          <a:lstStyle/>
          <a:p>
            <a:r>
              <a:rPr lang="en-US" sz="4400" dirty="0"/>
              <a:t>What have you learned so far?</a:t>
            </a:r>
          </a:p>
        </p:txBody>
      </p:sp>
    </p:spTree>
    <p:extLst>
      <p:ext uri="{BB962C8B-B14F-4D97-AF65-F5344CB8AC3E}">
        <p14:creationId xmlns:p14="http://schemas.microsoft.com/office/powerpoint/2010/main" val="2242299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447F1-916F-A609-EDC7-37C95ABECB93}"/>
              </a:ext>
            </a:extLst>
          </p:cNvPr>
          <p:cNvSpPr>
            <a:spLocks noGrp="1"/>
          </p:cNvSpPr>
          <p:nvPr>
            <p:ph type="title"/>
          </p:nvPr>
        </p:nvSpPr>
        <p:spPr/>
        <p:txBody>
          <a:bodyPr>
            <a:normAutofit/>
          </a:bodyPr>
          <a:lstStyle/>
          <a:p>
            <a:r>
              <a:rPr lang="en-US" sz="4800" dirty="0"/>
              <a:t>Benefit for:</a:t>
            </a:r>
          </a:p>
        </p:txBody>
      </p:sp>
      <p:sp>
        <p:nvSpPr>
          <p:cNvPr id="3" name="Content Placeholder 2">
            <a:extLst>
              <a:ext uri="{FF2B5EF4-FFF2-40B4-BE49-F238E27FC236}">
                <a16:creationId xmlns:a16="http://schemas.microsoft.com/office/drawing/2014/main" id="{E4707664-7E44-CCB2-B010-E74A059ECD2B}"/>
              </a:ext>
            </a:extLst>
          </p:cNvPr>
          <p:cNvSpPr>
            <a:spLocks noGrp="1"/>
          </p:cNvSpPr>
          <p:nvPr>
            <p:ph idx="1"/>
          </p:nvPr>
        </p:nvSpPr>
        <p:spPr/>
        <p:txBody>
          <a:bodyPr>
            <a:normAutofit/>
          </a:bodyPr>
          <a:lstStyle/>
          <a:p>
            <a:r>
              <a:rPr lang="en-US" sz="3600" dirty="0"/>
              <a:t>Pastors</a:t>
            </a:r>
          </a:p>
          <a:p>
            <a:r>
              <a:rPr lang="en-US" sz="3600" dirty="0"/>
              <a:t>Staff Members</a:t>
            </a:r>
          </a:p>
          <a:p>
            <a:r>
              <a:rPr lang="en-US" sz="3600" dirty="0"/>
              <a:t>Sunday School Teachers</a:t>
            </a:r>
          </a:p>
          <a:p>
            <a:r>
              <a:rPr lang="en-US" sz="3600" dirty="0"/>
              <a:t>Small Group Leaders</a:t>
            </a:r>
          </a:p>
          <a:p>
            <a:r>
              <a:rPr lang="en-US" sz="3600" dirty="0"/>
              <a:t>Small Group Members</a:t>
            </a:r>
          </a:p>
        </p:txBody>
      </p:sp>
    </p:spTree>
    <p:extLst>
      <p:ext uri="{BB962C8B-B14F-4D97-AF65-F5344CB8AC3E}">
        <p14:creationId xmlns:p14="http://schemas.microsoft.com/office/powerpoint/2010/main" val="1870247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98E52-9FF2-CD4B-9FB0-8FF00DF74C0E}"/>
              </a:ext>
            </a:extLst>
          </p:cNvPr>
          <p:cNvSpPr>
            <a:spLocks noGrp="1"/>
          </p:cNvSpPr>
          <p:nvPr>
            <p:ph type="title"/>
          </p:nvPr>
        </p:nvSpPr>
        <p:spPr/>
        <p:txBody>
          <a:bodyPr>
            <a:normAutofit/>
          </a:bodyPr>
          <a:lstStyle/>
          <a:p>
            <a:r>
              <a:rPr lang="en-US" sz="4400" dirty="0"/>
              <a:t>What Benefits?</a:t>
            </a:r>
          </a:p>
        </p:txBody>
      </p:sp>
      <p:sp>
        <p:nvSpPr>
          <p:cNvPr id="3" name="Content Placeholder 2">
            <a:extLst>
              <a:ext uri="{FF2B5EF4-FFF2-40B4-BE49-F238E27FC236}">
                <a16:creationId xmlns:a16="http://schemas.microsoft.com/office/drawing/2014/main" id="{140DEEB7-044B-9F18-6EBC-F5AA399B9EB4}"/>
              </a:ext>
            </a:extLst>
          </p:cNvPr>
          <p:cNvSpPr>
            <a:spLocks noGrp="1"/>
          </p:cNvSpPr>
          <p:nvPr>
            <p:ph idx="1"/>
          </p:nvPr>
        </p:nvSpPr>
        <p:spPr/>
        <p:txBody>
          <a:bodyPr>
            <a:normAutofit/>
          </a:bodyPr>
          <a:lstStyle/>
          <a:p>
            <a:r>
              <a:rPr lang="en-US" sz="3600" dirty="0"/>
              <a:t>Grow in ability to study</a:t>
            </a:r>
          </a:p>
          <a:p>
            <a:r>
              <a:rPr lang="en-US" sz="3600" dirty="0"/>
              <a:t>Grow in ability to teach others</a:t>
            </a:r>
          </a:p>
          <a:p>
            <a:pPr lvl="1"/>
            <a:r>
              <a:rPr lang="en-US" sz="3600" dirty="0"/>
              <a:t>Content</a:t>
            </a:r>
          </a:p>
          <a:p>
            <a:pPr lvl="1"/>
            <a:r>
              <a:rPr lang="en-US" sz="3600" dirty="0"/>
              <a:t>Skills to study for themselves</a:t>
            </a:r>
          </a:p>
        </p:txBody>
      </p:sp>
    </p:spTree>
    <p:extLst>
      <p:ext uri="{BB962C8B-B14F-4D97-AF65-F5344CB8AC3E}">
        <p14:creationId xmlns:p14="http://schemas.microsoft.com/office/powerpoint/2010/main" val="187151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64CA-91D0-438F-00D3-7CEC53082955}"/>
              </a:ext>
            </a:extLst>
          </p:cNvPr>
          <p:cNvSpPr>
            <a:spLocks noGrp="1"/>
          </p:cNvSpPr>
          <p:nvPr>
            <p:ph type="title"/>
          </p:nvPr>
        </p:nvSpPr>
        <p:spPr/>
        <p:txBody>
          <a:bodyPr/>
          <a:lstStyle/>
          <a:p>
            <a:r>
              <a:rPr lang="en-US" dirty="0"/>
              <a:t>You May Know	</a:t>
            </a:r>
          </a:p>
        </p:txBody>
      </p:sp>
      <p:sp>
        <p:nvSpPr>
          <p:cNvPr id="3" name="Content Placeholder 2">
            <a:extLst>
              <a:ext uri="{FF2B5EF4-FFF2-40B4-BE49-F238E27FC236}">
                <a16:creationId xmlns:a16="http://schemas.microsoft.com/office/drawing/2014/main" id="{F885DE45-A7F9-64F1-0829-0C74AC427DE9}"/>
              </a:ext>
            </a:extLst>
          </p:cNvPr>
          <p:cNvSpPr>
            <a:spLocks noGrp="1"/>
          </p:cNvSpPr>
          <p:nvPr>
            <p:ph idx="1"/>
          </p:nvPr>
        </p:nvSpPr>
        <p:spPr/>
        <p:txBody>
          <a:bodyPr>
            <a:normAutofit/>
          </a:bodyPr>
          <a:lstStyle/>
          <a:p>
            <a:r>
              <a:rPr lang="en-US" sz="4000" dirty="0"/>
              <a:t>You may know how to study</a:t>
            </a:r>
          </a:p>
          <a:p>
            <a:r>
              <a:rPr lang="en-US" sz="4000" dirty="0"/>
              <a:t>Do you know how to train others on how to study?</a:t>
            </a:r>
          </a:p>
        </p:txBody>
      </p:sp>
    </p:spTree>
    <p:extLst>
      <p:ext uri="{BB962C8B-B14F-4D97-AF65-F5344CB8AC3E}">
        <p14:creationId xmlns:p14="http://schemas.microsoft.com/office/powerpoint/2010/main" val="407392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B4FC5-9268-4680-14BD-1E5E0A9A13E1}"/>
              </a:ext>
            </a:extLst>
          </p:cNvPr>
          <p:cNvSpPr>
            <a:spLocks noGrp="1"/>
          </p:cNvSpPr>
          <p:nvPr>
            <p:ph type="title"/>
          </p:nvPr>
        </p:nvSpPr>
        <p:spPr/>
        <p:txBody>
          <a:bodyPr>
            <a:normAutofit/>
          </a:bodyPr>
          <a:lstStyle/>
          <a:p>
            <a:r>
              <a:rPr lang="en-US" sz="4400" dirty="0"/>
              <a:t>Biblical Basis</a:t>
            </a:r>
          </a:p>
        </p:txBody>
      </p:sp>
      <p:sp>
        <p:nvSpPr>
          <p:cNvPr id="3" name="Content Placeholder 2">
            <a:extLst>
              <a:ext uri="{FF2B5EF4-FFF2-40B4-BE49-F238E27FC236}">
                <a16:creationId xmlns:a16="http://schemas.microsoft.com/office/drawing/2014/main" id="{78215C0F-7439-5132-8249-DF7EFCA40705}"/>
              </a:ext>
            </a:extLst>
          </p:cNvPr>
          <p:cNvSpPr>
            <a:spLocks noGrp="1"/>
          </p:cNvSpPr>
          <p:nvPr>
            <p:ph idx="1"/>
          </p:nvPr>
        </p:nvSpPr>
        <p:spPr/>
        <p:txBody>
          <a:bodyPr>
            <a:normAutofit/>
          </a:bodyPr>
          <a:lstStyle/>
          <a:p>
            <a:r>
              <a:rPr lang="en-US" sz="4000" dirty="0"/>
              <a:t>Exodus 18:13-27 (</a:t>
            </a:r>
            <a:r>
              <a:rPr lang="en-US" sz="4000" dirty="0" err="1"/>
              <a:t>vv</a:t>
            </a:r>
            <a:r>
              <a:rPr lang="en-US" sz="4000" dirty="0"/>
              <a:t> 19-20)</a:t>
            </a:r>
          </a:p>
          <a:p>
            <a:r>
              <a:rPr lang="en-US" sz="4000" dirty="0"/>
              <a:t>Matthew 28:18-20</a:t>
            </a:r>
          </a:p>
          <a:p>
            <a:r>
              <a:rPr lang="en-US" sz="4000" dirty="0"/>
              <a:t>1 Peter 2:2</a:t>
            </a:r>
          </a:p>
          <a:p>
            <a:r>
              <a:rPr lang="en-US" sz="4000" dirty="0"/>
              <a:t>Hebrews 5:12-14</a:t>
            </a:r>
          </a:p>
          <a:p>
            <a:r>
              <a:rPr lang="en-US" sz="4000" dirty="0"/>
              <a:t>Psalm 78:5-7</a:t>
            </a:r>
          </a:p>
        </p:txBody>
      </p:sp>
    </p:spTree>
    <p:extLst>
      <p:ext uri="{BB962C8B-B14F-4D97-AF65-F5344CB8AC3E}">
        <p14:creationId xmlns:p14="http://schemas.microsoft.com/office/powerpoint/2010/main" val="382857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E9A8F-38E9-8CDF-1AE2-BF41FFCF227D}"/>
              </a:ext>
            </a:extLst>
          </p:cNvPr>
          <p:cNvSpPr>
            <a:spLocks noGrp="1"/>
          </p:cNvSpPr>
          <p:nvPr>
            <p:ph type="title"/>
          </p:nvPr>
        </p:nvSpPr>
        <p:spPr/>
        <p:txBody>
          <a:bodyPr>
            <a:normAutofit/>
          </a:bodyPr>
          <a:lstStyle/>
          <a:p>
            <a:r>
              <a:rPr lang="en-US" sz="4800" dirty="0"/>
              <a:t>Leadership</a:t>
            </a:r>
          </a:p>
        </p:txBody>
      </p:sp>
      <p:sp>
        <p:nvSpPr>
          <p:cNvPr id="3" name="Content Placeholder 2">
            <a:extLst>
              <a:ext uri="{FF2B5EF4-FFF2-40B4-BE49-F238E27FC236}">
                <a16:creationId xmlns:a16="http://schemas.microsoft.com/office/drawing/2014/main" id="{ED94400E-3570-0429-3129-7F985565B0A1}"/>
              </a:ext>
            </a:extLst>
          </p:cNvPr>
          <p:cNvSpPr>
            <a:spLocks noGrp="1"/>
          </p:cNvSpPr>
          <p:nvPr>
            <p:ph idx="1"/>
          </p:nvPr>
        </p:nvSpPr>
        <p:spPr/>
        <p:txBody>
          <a:bodyPr>
            <a:normAutofit/>
          </a:bodyPr>
          <a:lstStyle/>
          <a:p>
            <a:r>
              <a:rPr lang="en-US" sz="5400" dirty="0"/>
              <a:t>Transactional</a:t>
            </a:r>
          </a:p>
          <a:p>
            <a:r>
              <a:rPr lang="en-US" sz="5400" dirty="0"/>
              <a:t>Transformational</a:t>
            </a:r>
          </a:p>
        </p:txBody>
      </p:sp>
    </p:spTree>
    <p:extLst>
      <p:ext uri="{BB962C8B-B14F-4D97-AF65-F5344CB8AC3E}">
        <p14:creationId xmlns:p14="http://schemas.microsoft.com/office/powerpoint/2010/main" val="334040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717F5-A72F-EB7A-966C-2B1925419502}"/>
              </a:ext>
            </a:extLst>
          </p:cNvPr>
          <p:cNvSpPr>
            <a:spLocks noGrp="1"/>
          </p:cNvSpPr>
          <p:nvPr>
            <p:ph type="title"/>
          </p:nvPr>
        </p:nvSpPr>
        <p:spPr/>
        <p:txBody>
          <a:bodyPr/>
          <a:lstStyle/>
          <a:p>
            <a:r>
              <a:rPr lang="en-US" dirty="0"/>
              <a:t>Teaching them to Know</a:t>
            </a:r>
          </a:p>
        </p:txBody>
      </p:sp>
      <p:sp>
        <p:nvSpPr>
          <p:cNvPr id="3" name="Content Placeholder 2">
            <a:extLst>
              <a:ext uri="{FF2B5EF4-FFF2-40B4-BE49-F238E27FC236}">
                <a16:creationId xmlns:a16="http://schemas.microsoft.com/office/drawing/2014/main" id="{0EC2F9BF-BC16-076E-2158-2621A68F66E3}"/>
              </a:ext>
            </a:extLst>
          </p:cNvPr>
          <p:cNvSpPr>
            <a:spLocks noGrp="1"/>
          </p:cNvSpPr>
          <p:nvPr>
            <p:ph idx="1"/>
          </p:nvPr>
        </p:nvSpPr>
        <p:spPr/>
        <p:txBody>
          <a:bodyPr/>
          <a:lstStyle/>
          <a:p>
            <a:r>
              <a:rPr lang="en-US" sz="4000" dirty="0"/>
              <a:t>Do nothing for the leaner that he/she can do for ____________</a:t>
            </a:r>
          </a:p>
          <a:p>
            <a:endParaRPr lang="en-US" sz="3600" dirty="0"/>
          </a:p>
          <a:p>
            <a:endParaRPr lang="en-US" dirty="0"/>
          </a:p>
        </p:txBody>
      </p:sp>
    </p:spTree>
    <p:extLst>
      <p:ext uri="{BB962C8B-B14F-4D97-AF65-F5344CB8AC3E}">
        <p14:creationId xmlns:p14="http://schemas.microsoft.com/office/powerpoint/2010/main" val="4221779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D66F-2283-6BF7-AC39-E057C6DC7EE9}"/>
              </a:ext>
            </a:extLst>
          </p:cNvPr>
          <p:cNvSpPr>
            <a:spLocks noGrp="1"/>
          </p:cNvSpPr>
          <p:nvPr>
            <p:ph type="title"/>
          </p:nvPr>
        </p:nvSpPr>
        <p:spPr/>
        <p:txBody>
          <a:bodyPr/>
          <a:lstStyle/>
          <a:p>
            <a:r>
              <a:rPr lang="en-US" dirty="0"/>
              <a:t>Three Types of Learning</a:t>
            </a:r>
          </a:p>
        </p:txBody>
      </p:sp>
      <p:sp>
        <p:nvSpPr>
          <p:cNvPr id="3" name="Content Placeholder 2">
            <a:extLst>
              <a:ext uri="{FF2B5EF4-FFF2-40B4-BE49-F238E27FC236}">
                <a16:creationId xmlns:a16="http://schemas.microsoft.com/office/drawing/2014/main" id="{4553DA89-AC87-E942-5B1D-812D534FCB66}"/>
              </a:ext>
            </a:extLst>
          </p:cNvPr>
          <p:cNvSpPr>
            <a:spLocks noGrp="1"/>
          </p:cNvSpPr>
          <p:nvPr>
            <p:ph idx="1"/>
          </p:nvPr>
        </p:nvSpPr>
        <p:spPr/>
        <p:txBody>
          <a:bodyPr>
            <a:normAutofit/>
          </a:bodyPr>
          <a:lstStyle/>
          <a:p>
            <a:r>
              <a:rPr lang="en-US" sz="4800" dirty="0"/>
              <a:t>Cognitive</a:t>
            </a:r>
          </a:p>
          <a:p>
            <a:r>
              <a:rPr lang="en-US" sz="4800" dirty="0"/>
              <a:t>Affective</a:t>
            </a:r>
          </a:p>
          <a:p>
            <a:r>
              <a:rPr lang="en-US" sz="4800" dirty="0"/>
              <a:t>Behavioral</a:t>
            </a:r>
          </a:p>
          <a:p>
            <a:pPr marL="0" indent="0">
              <a:buNone/>
            </a:pPr>
            <a:endParaRPr lang="en-US" sz="4800" dirty="0"/>
          </a:p>
        </p:txBody>
      </p:sp>
    </p:spTree>
    <p:extLst>
      <p:ext uri="{BB962C8B-B14F-4D97-AF65-F5344CB8AC3E}">
        <p14:creationId xmlns:p14="http://schemas.microsoft.com/office/powerpoint/2010/main" val="7246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F744D-E4CA-071F-2836-1223198C2B24}"/>
              </a:ext>
            </a:extLst>
          </p:cNvPr>
          <p:cNvSpPr>
            <a:spLocks noGrp="1"/>
          </p:cNvSpPr>
          <p:nvPr>
            <p:ph type="title"/>
          </p:nvPr>
        </p:nvSpPr>
        <p:spPr/>
        <p:txBody>
          <a:bodyPr/>
          <a:lstStyle/>
          <a:p>
            <a:r>
              <a:rPr lang="en-US" dirty="0"/>
              <a:t>Bloom’s Taxonomy</a:t>
            </a:r>
          </a:p>
        </p:txBody>
      </p:sp>
      <p:pic>
        <p:nvPicPr>
          <p:cNvPr id="5" name="Content Placeholder 4">
            <a:extLst>
              <a:ext uri="{FF2B5EF4-FFF2-40B4-BE49-F238E27FC236}">
                <a16:creationId xmlns:a16="http://schemas.microsoft.com/office/drawing/2014/main" id="{AF11A00B-B33B-69FF-D510-05A72F409A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5852" y="2160588"/>
            <a:ext cx="6900333" cy="3881437"/>
          </a:xfrm>
        </p:spPr>
      </p:pic>
    </p:spTree>
    <p:extLst>
      <p:ext uri="{BB962C8B-B14F-4D97-AF65-F5344CB8AC3E}">
        <p14:creationId xmlns:p14="http://schemas.microsoft.com/office/powerpoint/2010/main" val="16924407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239</TotalTime>
  <Words>515</Words>
  <Application>Microsoft Office PowerPoint</Application>
  <PresentationFormat>Widescreen</PresentationFormat>
  <Paragraphs>75</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Arial</vt:lpstr>
      <vt:lpstr>Trebuchet MS</vt:lpstr>
      <vt:lpstr>Wingdings 3</vt:lpstr>
      <vt:lpstr>Facet</vt:lpstr>
      <vt:lpstr>How to Study the Bible </vt:lpstr>
      <vt:lpstr>Benefit for:</vt:lpstr>
      <vt:lpstr>What Benefits?</vt:lpstr>
      <vt:lpstr>You May Know </vt:lpstr>
      <vt:lpstr>Biblical Basis</vt:lpstr>
      <vt:lpstr>Leadership</vt:lpstr>
      <vt:lpstr>Teaching them to Know</vt:lpstr>
      <vt:lpstr>Three Types of Learning</vt:lpstr>
      <vt:lpstr>Bloom’s Taxonomy</vt:lpstr>
      <vt:lpstr>Bloom’s Taxonomy:  Remembering/Knowledge </vt:lpstr>
      <vt:lpstr>Bloom’s Taxonomy; Comprehension/Understanding  </vt:lpstr>
      <vt:lpstr>Bloom’s Taxonomy: Application</vt:lpstr>
      <vt:lpstr>Bloom’s Taxonomy: Analysis</vt:lpstr>
      <vt:lpstr>Bloom’s Taxonomy: Synthesis/Evaluate</vt:lpstr>
      <vt:lpstr>Bloom’s Taxonomy: Create</vt:lpstr>
      <vt:lpstr>Five Phases of Disciple Making (A Strategic Model for Disciple Building by Bob Dukes)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Thin _ _ _ _</dc:title>
  <dc:creator>Philip Attebery</dc:creator>
  <cp:lastModifiedBy>Philip Attebery</cp:lastModifiedBy>
  <cp:revision>19</cp:revision>
  <cp:lastPrinted>2025-02-17T20:53:08Z</cp:lastPrinted>
  <dcterms:created xsi:type="dcterms:W3CDTF">2022-05-16T22:27:40Z</dcterms:created>
  <dcterms:modified xsi:type="dcterms:W3CDTF">2025-02-19T03:11:09Z</dcterms:modified>
</cp:coreProperties>
</file>